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0" r:id="rId6"/>
    <p:sldId id="297" r:id="rId7"/>
    <p:sldId id="296" r:id="rId8"/>
    <p:sldId id="282" r:id="rId9"/>
    <p:sldId id="298" r:id="rId10"/>
    <p:sldId id="299" r:id="rId11"/>
    <p:sldId id="300" r:id="rId12"/>
    <p:sldId id="301" r:id="rId13"/>
    <p:sldId id="303" r:id="rId14"/>
    <p:sldId id="304" r:id="rId15"/>
    <p:sldId id="266" r:id="rId16"/>
  </p:sldIdLst>
  <p:sldSz cx="9144000" cy="6858000" type="screen4x3"/>
  <p:notesSz cx="6735763" cy="98663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95" autoAdjust="0"/>
  </p:normalViewPr>
  <p:slideViewPr>
    <p:cSldViewPr>
      <p:cViewPr>
        <p:scale>
          <a:sx n="60" d="100"/>
          <a:sy n="60" d="100"/>
        </p:scale>
        <p:origin x="-97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541" y="-7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A094E47-84EC-47ED-9A8B-AD4D510E248C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632D26-0756-4020-9D7D-4C48E589A6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45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F8C1D2-FAB0-4A7C-944F-8AB47D7F919B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E9AD61-6C11-4222-AC0F-3D745CEB31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817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15925" y="4686300"/>
            <a:ext cx="5903913" cy="471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1B37E-9D3B-4F11-9BBC-A9EF4C8E7472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63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5953E4-5435-4A0A-9280-EFA69BC35722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8585B-BFAD-41E9-9DA2-412D36313168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D2D14-9722-48C1-B666-37A613BFADD6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491A-E644-490E-85E6-A09E70AB745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FC349-9FAB-44A0-B57A-894BC831E57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FAA4C-06C0-42D1-B9B4-2C094ACC179A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DE9367-3450-489C-AF78-C03CC9A8BBAE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78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6F76C-C08B-43C0-9F94-314A9AE44C16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F1CE8-90E6-4711-B826-1A5A07FC389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757238"/>
            <a:ext cx="4703762" cy="3527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5A339-D123-42B9-A6B4-6FF93C686A8E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4214A-F917-43B4-BA76-F1FE0EC1F532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50DF-A9FA-4B46-AB98-44D9F55CE8BD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31A8-D02E-407E-BF98-242831799D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20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D4FE-661A-46A0-B911-D19DC6D20074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F9C-81F6-4A3F-9D61-B9F5C1A623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92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CEA9-0974-48A7-83FE-4A0791AD5499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E589-1370-4D01-A750-20B55C3AB4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10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FFEA-956D-48BB-85B1-B7CD3BB1F0E4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8045-AB52-4CE5-A51A-000E82208B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6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8851-149E-4006-A658-C22A90F1B00A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D7E4-FACA-4B5B-8A61-439E1B584D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9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6C62-29FD-47E2-80B1-079D46A4D891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CAF8-6C3B-4155-9DB7-40294A484F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0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9784-229F-4557-A776-31882AF454ED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0001-D3DD-4880-8603-E07378CA48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03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2A41-7311-429A-B286-27D30D123990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263B-A383-4BC1-A368-3F4DA9C304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95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7AF2-1A7A-4E8A-84E4-6AA2EA0CCB23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1FD2-1449-4ACA-9B7B-D1A931CE1F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3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43F8-AA95-49D3-8366-45B3684F0A1F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74B6-F2D9-4A6A-8D2C-DC7D6FB863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2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B182-172C-4768-97E5-31EE24EF3117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C5E4-6D38-47CE-AA4F-46A9AE3EEC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23121-BEF8-449A-BECB-F900F5108BFA}" type="datetimeFigureOut">
              <a:rPr lang="pl-PL"/>
              <a:pPr>
                <a:defRPr/>
              </a:pPr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07989-D362-4AFC-945C-78483FE02C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kusmidrowicz@nimoz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143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488" y="373063"/>
            <a:ext cx="8050212" cy="1143000"/>
          </a:xfrm>
        </p:spPr>
        <p:txBody>
          <a:bodyPr/>
          <a:lstStyle/>
          <a:p>
            <a:pPr algn="l" eaLnBrk="1" hangingPunct="1"/>
            <a:r>
              <a:rPr lang="pl-PL" sz="3200" b="1" smtClean="0"/>
              <a:t>Monitoring i kontrola jakości </a:t>
            </a:r>
            <a:br>
              <a:rPr lang="pl-PL" sz="3200" b="1" smtClean="0"/>
            </a:br>
            <a:r>
              <a:rPr lang="pl-PL" sz="3200" b="1" smtClean="0"/>
              <a:t>procesu digitalizacji</a:t>
            </a:r>
            <a:br>
              <a:rPr lang="pl-PL" sz="3200" b="1" smtClean="0"/>
            </a:br>
            <a:endParaRPr lang="pl-PL" sz="3200" b="1" smtClean="0">
              <a:latin typeface="Arial Unicode MS" pitchFamily="34" charset="-128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11269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223963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rostokąt 2"/>
          <p:cNvSpPr>
            <a:spLocks noChangeArrowheads="1"/>
          </p:cNvSpPr>
          <p:nvPr/>
        </p:nvSpPr>
        <p:spPr bwMode="auto">
          <a:xfrm>
            <a:off x="2347913" y="1516063"/>
            <a:ext cx="370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monitoring procesu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kontrola jakości danych</a:t>
            </a: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kontrola jakości sprzętu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344488" y="2943225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sz="4000" b="1" dirty="0" smtClean="0">
                <a:latin typeface="Arial Unicode MS" pitchFamily="34" charset="-128"/>
              </a:rPr>
              <a:t> </a:t>
            </a:r>
            <a:r>
              <a:rPr lang="pl-PL" sz="3200" b="1" dirty="0" smtClean="0">
                <a:latin typeface="+mn-lt"/>
              </a:rPr>
              <a:t>Przechowywanie danych</a:t>
            </a:r>
          </a:p>
          <a:p>
            <a:pPr algn="l" eaLnBrk="1" hangingPunct="1">
              <a:defRPr/>
            </a:pPr>
            <a:endParaRPr lang="pl-PL" sz="2000" b="1" dirty="0" smtClean="0">
              <a:latin typeface="Arial Unicode MS" pitchFamily="34" charset="-128"/>
            </a:endParaRPr>
          </a:p>
        </p:txBody>
      </p:sp>
      <p:pic>
        <p:nvPicPr>
          <p:cNvPr id="11272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47913" y="4060825"/>
            <a:ext cx="4802187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zabezpieczenie danych przed utratą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de-DE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usługi firm zewnętrznych – koszty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pl-PL" sz="1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zabezpieczenie cyfrowych danych przed </a:t>
            </a:r>
          </a:p>
          <a:p>
            <a:pPr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nieuprawnionym wykorzystaniem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3200" b="1" dirty="0" smtClean="0">
                <a:latin typeface="+mn-lt"/>
              </a:rPr>
              <a:t>Udostępnianie cyfrowych zasobów muzealnych</a:t>
            </a:r>
            <a:br>
              <a:rPr lang="pl-PL" sz="3200" b="1" dirty="0" smtClean="0">
                <a:latin typeface="+mn-lt"/>
              </a:rPr>
            </a:br>
            <a:endParaRPr lang="pl-PL" sz="3200" b="1" dirty="0" smtClean="0"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12293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36613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rostokąt 2"/>
          <p:cNvSpPr>
            <a:spLocks noChangeArrowheads="1"/>
          </p:cNvSpPr>
          <p:nvPr/>
        </p:nvSpPr>
        <p:spPr bwMode="auto">
          <a:xfrm>
            <a:off x="461963" y="1773238"/>
            <a:ext cx="77517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przeglądanie i przeszukiwanie zawartości cyfrowych kolekcji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prognozowanie potrzeb użytkownika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przygotowanie roboczych i prezentacyjnych wersji wizerunków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oziomy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dostępu do metadanych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prawa autorskie w kontekście udostępniania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e tekstowe 2"/>
          <p:cNvSpPr txBox="1">
            <a:spLocks noChangeArrowheads="1"/>
          </p:cNvSpPr>
          <p:nvPr/>
        </p:nvSpPr>
        <p:spPr bwMode="auto">
          <a:xfrm>
            <a:off x="900113" y="5516563"/>
            <a:ext cx="371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4000" b="1">
                <a:latin typeface="Arial Unicode MS" pitchFamily="34" charset="-128"/>
              </a:rPr>
              <a:t>www.nimoz.pl</a:t>
            </a:r>
            <a:endParaRPr lang="pl-PL" sz="1400">
              <a:latin typeface="Arial Unicode MS" pitchFamily="34" charset="-128"/>
            </a:endParaRPr>
          </a:p>
        </p:txBody>
      </p:sp>
      <p:pic>
        <p:nvPicPr>
          <p:cNvPr id="1331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341947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23925" y="3271838"/>
            <a:ext cx="324008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 smtClean="0">
                <a:latin typeface="+mn-lt"/>
              </a:rPr>
              <a:t>Dziękuję </a:t>
            </a:r>
            <a:r>
              <a:rPr lang="pl-PL" sz="2000" b="1" dirty="0">
                <a:latin typeface="+mn-lt"/>
              </a:rPr>
              <a:t>za uwagę</a:t>
            </a:r>
          </a:p>
          <a:p>
            <a:pPr>
              <a:defRPr/>
            </a:pPr>
            <a:endParaRPr lang="pl-PL" sz="2000" b="1" dirty="0">
              <a:latin typeface="+mn-lt"/>
            </a:endParaRPr>
          </a:p>
          <a:p>
            <a:pPr>
              <a:defRPr/>
            </a:pPr>
            <a:r>
              <a:rPr lang="pl-PL" sz="2000" b="1" dirty="0">
                <a:latin typeface="+mn-lt"/>
              </a:rPr>
              <a:t>Anna </a:t>
            </a:r>
            <a:r>
              <a:rPr lang="pl-PL" sz="2000" b="1" dirty="0" err="1">
                <a:latin typeface="+mn-lt"/>
              </a:rPr>
              <a:t>Kuśmidrowicz</a:t>
            </a:r>
            <a:r>
              <a:rPr lang="pl-PL" sz="2000" b="1" dirty="0">
                <a:latin typeface="+mn-lt"/>
              </a:rPr>
              <a:t>-Król</a:t>
            </a:r>
          </a:p>
          <a:p>
            <a:pPr>
              <a:defRPr/>
            </a:pPr>
            <a:endParaRPr lang="pl-PL" sz="2000" b="1" dirty="0">
              <a:latin typeface="+mn-lt"/>
            </a:endParaRPr>
          </a:p>
          <a:p>
            <a:pPr>
              <a:defRPr/>
            </a:pPr>
            <a:r>
              <a:rPr lang="pl-PL" sz="2000" b="1" dirty="0">
                <a:latin typeface="+mn-lt"/>
                <a:hlinkClick r:id="rId4"/>
              </a:rPr>
              <a:t>akusmidrowicz@nimoz.pl</a:t>
            </a:r>
            <a:endParaRPr lang="pl-PL" sz="2000" b="1" dirty="0">
              <a:latin typeface="+mn-lt"/>
            </a:endParaRPr>
          </a:p>
          <a:p>
            <a:pPr>
              <a:defRPr/>
            </a:pPr>
            <a:endParaRPr lang="en-GB" sz="20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6" y="260648"/>
            <a:ext cx="76327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4000" b="1" dirty="0" smtClean="0">
                <a:latin typeface="+mn-lt"/>
              </a:rPr>
              <a:t>Digitalizacja obiektów muzealnych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Prostokąt 6"/>
          <p:cNvSpPr>
            <a:spLocks noChangeArrowheads="1"/>
          </p:cNvSpPr>
          <p:nvPr/>
        </p:nvSpPr>
        <p:spPr bwMode="auto">
          <a:xfrm>
            <a:off x="601663" y="2133600"/>
            <a:ext cx="7921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Raport z prac zespołu ekspertów przygotowującego wytyczne dla digitalizacji muzealiów w ramach WPR Kultura+</a:t>
            </a:r>
            <a:endParaRPr lang="pl-PL" sz="2400" dirty="0">
              <a:latin typeface="Arial Unicode MS" pitchFamily="34" charset="-128"/>
            </a:endParaRPr>
          </a:p>
          <a:p>
            <a:pPr algn="just">
              <a:defRPr/>
            </a:pPr>
            <a:endParaRPr lang="pl-PL" dirty="0">
              <a:latin typeface="Arial Unicode MS" pitchFamily="34" charset="-128"/>
            </a:endParaRPr>
          </a:p>
          <a:p>
            <a:pPr algn="just">
              <a:defRPr/>
            </a:pPr>
            <a:endParaRPr lang="pl-PL" dirty="0">
              <a:latin typeface="Arial Unicode MS" pitchFamily="34" charset="-128"/>
            </a:endParaRPr>
          </a:p>
          <a:p>
            <a:pPr algn="ctr">
              <a:defRPr/>
            </a:pPr>
            <a:r>
              <a:rPr lang="pl-PL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Zalecenia Dotyczące Planowania i Realizacji Projektów Digitalizacyjnych w Muzealnictwie</a:t>
            </a:r>
            <a:endParaRPr lang="de-DE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pl-PL" sz="20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l-PL" sz="20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www.nimoz.pl/pl/muzea/digitalizacja</a:t>
            </a:r>
            <a:endParaRPr lang="de-DE" sz="2000" b="1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pl-PL" dirty="0">
              <a:latin typeface="Arial Unicode MS" pitchFamily="34" charset="-128"/>
            </a:endParaRPr>
          </a:p>
        </p:txBody>
      </p:sp>
      <p:pic>
        <p:nvPicPr>
          <p:cNvPr id="3077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3078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25538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00988" cy="1143000"/>
          </a:xfrm>
        </p:spPr>
        <p:txBody>
          <a:bodyPr/>
          <a:lstStyle/>
          <a:p>
            <a:pPr algn="l" eaLnBrk="1" hangingPunct="1"/>
            <a:r>
              <a:rPr lang="pl-PL" sz="2800" b="1" smtClean="0">
                <a:latin typeface="Arial Unicode MS" pitchFamily="34" charset="-128"/>
              </a:rPr>
              <a:t>Kluczowe etapy procesu digitalizacji muzealiów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4101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25538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5138" y="1989137"/>
            <a:ext cx="7993062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latin typeface="+mn-lt"/>
              </a:rPr>
              <a:t>zakres zagadnień</a:t>
            </a:r>
            <a:r>
              <a:rPr lang="pl-PL" sz="2800" dirty="0">
                <a:latin typeface="+mn-lt"/>
              </a:rPr>
              <a:t> </a:t>
            </a:r>
          </a:p>
          <a:p>
            <a:pPr algn="ctr">
              <a:defRPr/>
            </a:pPr>
            <a:endParaRPr lang="pl-PL" sz="2400" b="1" dirty="0">
              <a:latin typeface="+mn-lt"/>
            </a:endParaRPr>
          </a:p>
          <a:p>
            <a:pPr algn="ctr">
              <a:defRPr/>
            </a:pPr>
            <a:r>
              <a:rPr lang="pl-PL" sz="2400" b="1" dirty="0">
                <a:latin typeface="+mn-lt"/>
              </a:rPr>
              <a:t>pozyskiwanie, gromadzenie i przechowywanie danych cyfrowych dotyczących muzealiów, </a:t>
            </a:r>
          </a:p>
          <a:p>
            <a:pPr algn="ctr">
              <a:defRPr/>
            </a:pPr>
            <a:endParaRPr lang="pl-PL" sz="2400" b="1" dirty="0">
              <a:latin typeface="+mn-lt"/>
            </a:endParaRPr>
          </a:p>
          <a:p>
            <a:pPr algn="ctr">
              <a:defRPr/>
            </a:pPr>
            <a:r>
              <a:rPr lang="pl-PL" sz="2400" b="1" dirty="0">
                <a:latin typeface="+mn-lt"/>
              </a:rPr>
              <a:t>udostępnianie zasobów cyfrowych i rola w promocji zbiorów</a:t>
            </a:r>
            <a:endParaRPr lang="en-GB" sz="24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00988" cy="1143000"/>
          </a:xfrm>
        </p:spPr>
        <p:txBody>
          <a:bodyPr/>
          <a:lstStyle/>
          <a:p>
            <a:pPr algn="l" eaLnBrk="1" hangingPunct="1"/>
            <a:r>
              <a:rPr lang="pl-PL" sz="2800" b="1" smtClean="0">
                <a:latin typeface="Arial Unicode MS" pitchFamily="34" charset="-128"/>
              </a:rPr>
              <a:t>Kluczowe etapy procesu digitalizacji muzealiów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5125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25538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1"/>
          <p:cNvSpPr txBox="1">
            <a:spLocks/>
          </p:cNvSpPr>
          <p:nvPr/>
        </p:nvSpPr>
        <p:spPr bwMode="auto">
          <a:xfrm>
            <a:off x="465138" y="1516063"/>
            <a:ext cx="38195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1. Cele digitalizacji i wybór obiektów</a:t>
            </a:r>
          </a:p>
          <a:p>
            <a:pPr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2. Parametry techniczne 2D i 3D</a:t>
            </a:r>
          </a:p>
          <a:p>
            <a:pPr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3. Metadane opisowe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3.1. Słowniki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4. Wybór metod </a:t>
            </a:r>
            <a:r>
              <a:rPr lang="de-DE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digita</a:t>
            </a:r>
            <a:r>
              <a:rPr lang="pl-P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lizacji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 rozwiązań sprzętowych dla 2D i 3D</a:t>
            </a:r>
          </a:p>
          <a:p>
            <a:pPr>
              <a:defRPr/>
            </a:pP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Przygotowanie procesu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5.1. Planowanie zabezpieczenia i  ruchu obiektów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5.2. Struktura organizacyjna…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5.3. Harmonogram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5.4. Przygotowanie infrastruktury organizacyjnej i technicznej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 bwMode="auto">
          <a:xfrm>
            <a:off x="4592638" y="1516063"/>
            <a:ext cx="425132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6. Realizacja procesu digitalizacji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6.1. Pozyskiwanie danych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6.2. Przetwarzanie danych …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6.3. Wprowadzanie metadanych…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6.4. Wstępne zabezpieczenie danych…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6.5. Przetwarzanie danych c.d.</a:t>
            </a:r>
          </a:p>
          <a:p>
            <a:pPr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7. Monitoring i kontrola jakości procesu digitalizacji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7.1. Kontrola jakości sprzętu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7.2. Kontrola jakości danych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7.3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Monitoring procesu</a:t>
            </a:r>
          </a:p>
          <a:p>
            <a:pPr>
              <a:defRPr/>
            </a:pP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Długoterminowa archiwizacja danych</a:t>
            </a:r>
          </a:p>
          <a:p>
            <a:pPr algn="just"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9. Udostępnianie zasobów cyfrowych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009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3200" b="1" dirty="0" smtClean="0">
                <a:latin typeface="+mn-lt"/>
              </a:rPr>
              <a:t>Modele postepowania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6149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25538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rostokąt 2"/>
          <p:cNvSpPr>
            <a:spLocks noChangeArrowheads="1"/>
          </p:cNvSpPr>
          <p:nvPr/>
        </p:nvSpPr>
        <p:spPr bwMode="auto">
          <a:xfrm>
            <a:off x="493713" y="1516063"/>
            <a:ext cx="71532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indywidualna analiza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uwzględnienie szczegółowych celów i możliwości realizacyjnych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288925" y="2701925"/>
            <a:ext cx="7900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sz="4000" b="1" dirty="0" smtClean="0">
                <a:latin typeface="Arial Unicode MS" pitchFamily="34" charset="-128"/>
              </a:rPr>
              <a:t> </a:t>
            </a:r>
            <a:r>
              <a:rPr lang="pl-PL" sz="3200" b="1" dirty="0" smtClean="0">
                <a:latin typeface="+mn-lt"/>
              </a:rPr>
              <a:t>Długofalowe planowanie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622300" y="4149725"/>
            <a:ext cx="4295775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typy eksponatów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rodzaj dokumentacji cyfrowej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sposoby i zakres udostępniania</a:t>
            </a:r>
          </a:p>
        </p:txBody>
      </p:sp>
      <p:pic>
        <p:nvPicPr>
          <p:cNvPr id="6153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644900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009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3200" b="1" dirty="0" smtClean="0">
                <a:latin typeface="+mn-lt"/>
              </a:rPr>
              <a:t>Określenie celów i wybór obiektów 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7173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25538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rostokąt 2"/>
          <p:cNvSpPr>
            <a:spLocks noChangeArrowheads="1"/>
          </p:cNvSpPr>
          <p:nvPr/>
        </p:nvSpPr>
        <p:spPr bwMode="auto">
          <a:xfrm>
            <a:off x="595313" y="1395413"/>
            <a:ext cx="2392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ele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ogólne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dokumentacja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udostępnianie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7" name="Prostokąt 3"/>
          <p:cNvSpPr>
            <a:spLocks noChangeArrowheads="1"/>
          </p:cNvSpPr>
          <p:nvPr/>
        </p:nvSpPr>
        <p:spPr bwMode="auto">
          <a:xfrm>
            <a:off x="3276600" y="1422400"/>
            <a:ext cx="52562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ele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szczegółowe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de-DE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ozyskanie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reprezentacji cyfrowej obiektów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zarządzanie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przetwarzanie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rzeszukiwanie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dostarczanie materiałów </a:t>
            </a:r>
            <a:b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w formie cyfrowej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87450" y="4017963"/>
            <a:ext cx="6553200" cy="1970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>
                <a:latin typeface="+mn-lt"/>
              </a:rPr>
              <a:t>Potencjalne kryteria selekcji materiału</a:t>
            </a:r>
          </a:p>
          <a:p>
            <a:pPr algn="ctr">
              <a:defRPr/>
            </a:pPr>
            <a:endParaRPr lang="pl-PL" sz="1600" b="1" dirty="0">
              <a:latin typeface="+mn-lt"/>
            </a:endParaRPr>
          </a:p>
          <a:p>
            <a:pPr marL="1714500" lvl="3" indent="-342900">
              <a:buFont typeface="Wingdings" pitchFamily="2" charset="2"/>
              <a:buChar char="§"/>
              <a:defRPr/>
            </a:pPr>
            <a:r>
              <a:rPr lang="pl-PL" sz="2000" b="1" dirty="0">
                <a:latin typeface="+mn-lt"/>
              </a:rPr>
              <a:t>wartości kulturowe i historyczne</a:t>
            </a:r>
          </a:p>
          <a:p>
            <a:pPr marL="1714500" lvl="3" indent="-342900">
              <a:buFont typeface="Wingdings" pitchFamily="2" charset="2"/>
              <a:buChar char="§"/>
              <a:defRPr/>
            </a:pPr>
            <a:r>
              <a:rPr lang="pl-PL" sz="2000" b="1" dirty="0">
                <a:latin typeface="+mn-lt"/>
              </a:rPr>
              <a:t>profil kolekcji danego muzeum</a:t>
            </a:r>
          </a:p>
          <a:p>
            <a:pPr marL="1714500" lvl="3" indent="-342900">
              <a:buFont typeface="Wingdings" pitchFamily="2" charset="2"/>
              <a:buChar char="§"/>
              <a:defRPr/>
            </a:pPr>
            <a:r>
              <a:rPr lang="pl-PL" sz="2000" b="1" dirty="0">
                <a:latin typeface="+mn-lt"/>
              </a:rPr>
              <a:t>strategia digitalizacji zborów</a:t>
            </a:r>
          </a:p>
          <a:p>
            <a:pPr marL="1714500" lvl="3" indent="-342900">
              <a:buFont typeface="Wingdings" pitchFamily="2" charset="2"/>
              <a:buChar char="§"/>
              <a:defRPr/>
            </a:pPr>
            <a:r>
              <a:rPr lang="pl-PL" sz="2000" b="1" dirty="0">
                <a:latin typeface="+mn-lt"/>
              </a:rPr>
              <a:t>względy konserwatorskie</a:t>
            </a:r>
            <a:endParaRPr lang="en-GB" sz="20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300" y="260350"/>
            <a:ext cx="79009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3200" b="1" dirty="0" smtClean="0">
                <a:latin typeface="+mn-lt"/>
              </a:rPr>
              <a:t>Parametry obiektów cyfrowych, metody digitalizacji, rozwiązania sprzętowe</a:t>
            </a:r>
            <a:br>
              <a:rPr lang="pl-PL" sz="3200" b="1" dirty="0" smtClean="0">
                <a:latin typeface="+mn-lt"/>
              </a:rPr>
            </a:br>
            <a:endParaRPr lang="pl-PL" sz="3200" b="1" dirty="0" smtClean="0"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8197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25538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rostokąt 2"/>
          <p:cNvSpPr>
            <a:spLocks noChangeArrowheads="1"/>
          </p:cNvSpPr>
          <p:nvPr/>
        </p:nvSpPr>
        <p:spPr bwMode="auto">
          <a:xfrm>
            <a:off x="493713" y="1700213"/>
            <a:ext cx="590708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latin typeface="+mn-lt"/>
              </a:rPr>
              <a:t>Pozyskanie cyfrowego odwzorowania 2d 3d</a:t>
            </a:r>
          </a:p>
          <a:p>
            <a:pPr>
              <a:defRPr/>
            </a:pPr>
            <a:endParaRPr lang="pl-PL" sz="2000" b="1" dirty="0">
              <a:latin typeface="+mn-lt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wybór metody pomiarowej i rodzaju sprzętu</a:t>
            </a:r>
          </a:p>
          <a:p>
            <a:pPr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 punkt wyjścia – założenia techniczne</a:t>
            </a:r>
            <a:endParaRPr lang="pl-PL" sz="2000" b="1" dirty="0">
              <a:latin typeface="+mn-lt"/>
            </a:endParaRPr>
          </a:p>
        </p:txBody>
      </p:sp>
      <p:sp>
        <p:nvSpPr>
          <p:cNvPr id="5127" name="Prostokąt 3"/>
          <p:cNvSpPr>
            <a:spLocks noChangeArrowheads="1"/>
          </p:cNvSpPr>
          <p:nvPr/>
        </p:nvSpPr>
        <p:spPr bwMode="auto">
          <a:xfrm>
            <a:off x="493713" y="3716338"/>
            <a:ext cx="7650162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400" b="1" dirty="0">
                <a:latin typeface="+mn-lt"/>
              </a:rPr>
              <a:t>Infrastruktura techniczna</a:t>
            </a:r>
          </a:p>
          <a:p>
            <a:pPr algn="just">
              <a:defRPr/>
            </a:pPr>
            <a:endParaRPr lang="pl-PL" sz="2000" b="1" dirty="0">
              <a:latin typeface="+mn-lt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pl-PL" sz="2000" b="1" dirty="0">
                <a:latin typeface="+mn-lt"/>
              </a:rPr>
              <a:t> 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sprzęt, oprogramowanie, połączenia sieciowe, pomieszczenia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endParaRPr>
          </a:p>
          <a:p>
            <a:pPr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 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protokoły, standardy, regulaminy i procedury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endParaRPr>
          </a:p>
          <a:p>
            <a:pPr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 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rPr>
              <a:t>koszty i możliwości techniczne</a:t>
            </a:r>
            <a:endParaRPr lang="pl-PL" sz="20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009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3200" b="1" dirty="0" smtClean="0">
                <a:latin typeface="+mn-lt"/>
              </a:rPr>
              <a:t>Przygotowanie procesu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9221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25538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rostokąt 2"/>
          <p:cNvSpPr>
            <a:spLocks noChangeArrowheads="1"/>
          </p:cNvSpPr>
          <p:nvPr/>
        </p:nvSpPr>
        <p:spPr bwMode="auto">
          <a:xfrm>
            <a:off x="493713" y="1484313"/>
            <a:ext cx="59070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Struktura organizacyjna i zasady zarządzania</a:t>
            </a:r>
            <a:endParaRPr lang="de-DE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koordynator projektu </a:t>
            </a:r>
          </a:p>
          <a:p>
            <a:pPr lvl="1">
              <a:buFont typeface="Wingdings" pitchFamily="2" charset="2"/>
              <a:buChar char="§"/>
              <a:defRPr/>
            </a:pPr>
            <a:endParaRPr lang="de-DE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podział kompetencji</a:t>
            </a:r>
          </a:p>
          <a:p>
            <a:pPr lvl="1"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r</a:t>
            </a:r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egulaminy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instrukcje, harmonogram</a:t>
            </a:r>
          </a:p>
        </p:txBody>
      </p:sp>
      <p:sp>
        <p:nvSpPr>
          <p:cNvPr id="3" name="Prostokąt 2"/>
          <p:cNvSpPr/>
          <p:nvPr/>
        </p:nvSpPr>
        <p:spPr>
          <a:xfrm>
            <a:off x="493713" y="4017963"/>
            <a:ext cx="7823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Przygotowanie infrastruktury organizacyjnej i technicznej</a:t>
            </a:r>
          </a:p>
          <a:p>
            <a:pPr>
              <a:defRPr/>
            </a:pP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organizacja pracowni digitalizacji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009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3200" b="1" dirty="0" smtClean="0">
                <a:latin typeface="+mn-lt"/>
              </a:rPr>
              <a:t>Realizacja procesu digitalizacji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88050"/>
            <a:ext cx="64087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175" y="115888"/>
            <a:ext cx="250825" cy="6742112"/>
          </a:xfrm>
        </p:spPr>
      </p:pic>
      <p:pic>
        <p:nvPicPr>
          <p:cNvPr id="10245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25538"/>
            <a:ext cx="718185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rostokąt 2"/>
          <p:cNvSpPr>
            <a:spLocks noChangeArrowheads="1"/>
          </p:cNvSpPr>
          <p:nvPr/>
        </p:nvSpPr>
        <p:spPr bwMode="auto">
          <a:xfrm>
            <a:off x="465138" y="1628775"/>
            <a:ext cx="703103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Przetwarzanie pozyskanych danych</a:t>
            </a:r>
            <a:endParaRPr lang="de-DE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archiwizowanie plików wzorcowych</a:t>
            </a:r>
          </a:p>
          <a:p>
            <a:pPr lvl="1"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przetwarzanie plików do materiału prezentacyjnego</a:t>
            </a:r>
          </a:p>
        </p:txBody>
      </p:sp>
      <p:sp>
        <p:nvSpPr>
          <p:cNvPr id="5127" name="Prostokąt 3"/>
          <p:cNvSpPr>
            <a:spLocks noChangeArrowheads="1"/>
          </p:cNvSpPr>
          <p:nvPr/>
        </p:nvSpPr>
        <p:spPr bwMode="auto">
          <a:xfrm>
            <a:off x="465138" y="3500438"/>
            <a:ext cx="7650162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Zarządzanie plikami</a:t>
            </a:r>
            <a:endParaRPr lang="de-DE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dostęp do plików</a:t>
            </a:r>
          </a:p>
          <a:p>
            <a:pPr lvl="1">
              <a:buFont typeface="Wingdings" pitchFamily="2" charset="2"/>
              <a:buChar char="§"/>
              <a:defRPr/>
            </a:pPr>
            <a:endParaRPr lang="de-DE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nazewnictwo plików i układu katalogu</a:t>
            </a:r>
          </a:p>
          <a:p>
            <a:pPr lvl="1">
              <a:buFont typeface="Wingdings" pitchFamily="2" charset="2"/>
              <a:buChar char="§"/>
              <a:defRPr/>
            </a:pPr>
            <a:endParaRPr lang="pl-PL" sz="1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zarządzanie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archiwami cyfrowymi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1266BBFF433F47B79D7FE65BB39448" ma:contentTypeVersion="0" ma:contentTypeDescription="Utwórz nowy dokument." ma:contentTypeScope="" ma:versionID="41a67b614f3be9eceb984730bff982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4808c853e9eb948d4d7c462f60b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72C239-E1E7-4E28-9913-FDD222C342C9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6C67BB1-B968-4BA5-A807-328AEFB23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90996E-F69F-4CC9-BFA5-83B7B41E5C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</TotalTime>
  <Words>448</Words>
  <Application>Microsoft Office PowerPoint</Application>
  <PresentationFormat>Pokaz na ekranie (4:3)</PresentationFormat>
  <Paragraphs>142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Digitalizacja obiektów muzealnych</vt:lpstr>
      <vt:lpstr>Kluczowe etapy procesu digitalizacji muzealiów</vt:lpstr>
      <vt:lpstr>Kluczowe etapy procesu digitalizacji muzealiów</vt:lpstr>
      <vt:lpstr>Modele postepowania</vt:lpstr>
      <vt:lpstr>Określenie celów i wybór obiektów  </vt:lpstr>
      <vt:lpstr>Parametry obiektów cyfrowych, metody digitalizacji, rozwiązania sprzętowe </vt:lpstr>
      <vt:lpstr>Przygotowanie procesu</vt:lpstr>
      <vt:lpstr>Realizacja procesu digitalizacji</vt:lpstr>
      <vt:lpstr>Monitoring i kontrola jakości  procesu digitalizacji </vt:lpstr>
      <vt:lpstr>Udostępnianie cyfrowych zasobów muzealnych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JacekGorka</dc:creator>
  <cp:lastModifiedBy>Anna Kuśmidrowicz</cp:lastModifiedBy>
  <cp:revision>239</cp:revision>
  <cp:lastPrinted>2012-01-17T10:53:55Z</cp:lastPrinted>
  <dcterms:created xsi:type="dcterms:W3CDTF">2011-10-06T07:58:59Z</dcterms:created>
  <dcterms:modified xsi:type="dcterms:W3CDTF">2012-10-19T10:28:07Z</dcterms:modified>
</cp:coreProperties>
</file>